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1.xml" ContentType="application/vnd.openxmlformats-officedocument.customXmlProperties+xml"/>
  <Override PartName="/customXml/item1.xml" ContentType="application/xml"/>
  <Override PartName="/customXml/itemProps2.xml" ContentType="application/vnd.openxmlformats-officedocument.customXmlProperties+xml"/>
  <Override PartName="/customXml/item3.xml" ContentType="application/xml"/>
  <Override PartName="/customXml/item2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1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media/image6.png" ContentType="image/png"/>
  <Override PartName="/ppt/media/image3.png" ContentType="image/png"/>
  <Override PartName="/ppt/media/image5.png" ContentType="image/png"/>
  <Override PartName="/ppt/media/image1.jpeg" ContentType="image/jpeg"/>
  <Override PartName="/ppt/media/image9.jpeg" ContentType="image/jpeg"/>
  <Override PartName="/ppt/media/image4.jpeg" ContentType="image/jpeg"/>
  <Override PartName="/ppt/media/image8.jpeg" ContentType="image/jpeg"/>
  <Override PartName="/ppt/media/image2.png" ContentType="image/png"/>
  <Override PartName="/ppt/media/image7.jpeg" ContentType="image/jpeg"/>
  <Override PartName="/ppt/slides/slide29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34.xml" ContentType="application/vnd.openxmlformats-officedocument.presentationml.slide+xml"/>
  <Override PartName="/ppt/slides/slide36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38.xml" ContentType="application/vnd.openxmlformats-officedocument.presentationml.slide+xml"/>
  <Override PartName="/ppt/slides/slide18.xml" ContentType="application/vnd.openxmlformats-officedocument.presentationml.slide+xml"/>
  <Override PartName="/ppt/slides/slide41.xml" ContentType="application/vnd.openxmlformats-officedocument.presentationml.slide+xml"/>
  <Override PartName="/ppt/slides/slide4.xml" ContentType="application/vnd.openxmlformats-officedocument.presentationml.slide+xml"/>
  <Override PartName="/ppt/slides/slide47.xml" ContentType="application/vnd.openxmlformats-officedocument.presentationml.slide+xml"/>
  <Override PartName="/ppt/slides/slide37.xml" ContentType="application/vnd.openxmlformats-officedocument.presentationml.slide+xml"/>
  <Override PartName="/ppt/slides/slide16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23.xml" ContentType="application/vnd.openxmlformats-officedocument.presentationml.slide+xml"/>
  <Override PartName="/ppt/slides/slide5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46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32.xml" ContentType="application/vnd.openxmlformats-officedocument.presentationml.slide+xml"/>
  <Override PartName="/ppt/slides/_rels/slide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2.xml.rels" ContentType="application/vnd.openxmlformats-package.relationships+xml"/>
  <Override PartName="/ppt/slides/_rels/slide11.xml.rels" ContentType="application/vnd.openxmlformats-package.relationships+xml"/>
  <Override PartName="/ppt/slides/_rels/slide16.xml.rels" ContentType="application/vnd.openxmlformats-package.relationships+xml"/>
  <Override PartName="/ppt/slides/_rels/slide26.xml.rels" ContentType="application/vnd.openxmlformats-package.relationships+xml"/>
  <Override PartName="/ppt/slides/_rels/slide46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7.xml.rels" ContentType="application/vnd.openxmlformats-package.relationships+xml"/>
  <Override PartName="/ppt/slides/_rels/slide14.xml.rels" ContentType="application/vnd.openxmlformats-package.relationships+xml"/>
  <Override PartName="/ppt/slides/_rels/slide9.xml.rels" ContentType="application/vnd.openxmlformats-package.relationships+xml"/>
  <Override PartName="/ppt/slides/_rels/slide20.xml.rels" ContentType="application/vnd.openxmlformats-package.relationships+xml"/>
  <Override PartName="/ppt/slides/_rels/slide34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10.xml.rels" ContentType="application/vnd.openxmlformats-package.relationships+xml"/>
  <Override PartName="/ppt/slides/_rels/slide37.xml.rels" ContentType="application/vnd.openxmlformats-package.relationships+xml"/>
  <Override PartName="/ppt/slides/_rels/slide27.xml.rels" ContentType="application/vnd.openxmlformats-package.relationships+xml"/>
  <Override PartName="/ppt/slides/_rels/slide38.xml.rels" ContentType="application/vnd.openxmlformats-package.relationships+xml"/>
  <Override PartName="/ppt/slides/_rels/slide41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45.xml.rels" ContentType="application/vnd.openxmlformats-package.relationships+xml"/>
  <Override PartName="/ppt/slides/_rels/slide32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1.xml.rels" ContentType="application/vnd.openxmlformats-package.relationships+xml"/>
  <Override PartName="/ppt/slides/slide39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5.xml" ContentType="application/vnd.openxmlformats-officedocument.presentationml.slide+xml"/>
  <Override PartName="/ppt/slides/slide21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3.xml" ContentType="application/vnd.openxmlformats-officedocument.presentationml.slide+xml"/>
  <Override PartName="/ppt/slides/slide45.xml" ContentType="application/vnd.openxmlformats-officedocument.presentationml.slide+xml"/>
  <Override PartName="/ppt/slides/slide11.xml" ContentType="application/vnd.openxmlformats-officedocument.presentationml.slide+xml"/>
  <Override PartName="/ppt/slides/slide28.xml" ContentType="application/vnd.openxmlformats-officedocument.presentationml.slide+xml"/>
  <Override PartName="/ppt/slides/slide42.xml" ContentType="application/vnd.openxmlformats-officedocument.presentationml.slide+xml"/>
  <Override PartName="/ppt/slides/slide12.xml" ContentType="application/vnd.openxmlformats-officedocument.presentationml.slide+xml"/>
  <Override PartName="/ppt/notesSlides/notesSlide6.xml" ContentType="application/vnd.openxmlformats-officedocument.presentationml.notesSlid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46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50" Type="http://schemas.openxmlformats.org/officeDocument/2006/relationships/slide" Target="slides/slide47.xml"/><Relationship Id="rId51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ldImg"/>
          </p:nvPr>
        </p:nvSpPr>
        <p:spPr>
          <a:xfrm>
            <a:off x="0" y="76428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move the slide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dt" idx="34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ftr" idx="35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" name="PlaceHolder 6"/>
          <p:cNvSpPr>
            <a:spLocks noGrp="1"/>
          </p:cNvSpPr>
          <p:nvPr>
            <p:ph type="sldNum" idx="36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8A7C53D8-C6D0-40A7-BCD0-2AEFA8CE8247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sldNum" idx="4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35ED27B-A173-40FB-8513-75072A143D1C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sldNum" idx="4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A7C1F45-5917-431F-BAA0-25410D52C3C0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sldNum" idx="4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DE6E187-41E0-408E-AEC6-17705B428C01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sldNum" idx="4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8A95451-3A98-4FD6-8D37-51F0E09892B6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D3A6A21-E9DA-4FAC-9346-75D387241F31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sldNum" idx="24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BBDB2BC-8413-4EEE-9EC4-5FC58A9C79EA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sldNum" idx="27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BF3B73A-BCDC-4DB6-9DC7-6394841AD326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sldNum" idx="30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DADE9AA-B233-4AFE-B11C-A9ECE6C53EF5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" name="PlaceHolder 5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" name="PlaceHolder 6"/>
          <p:cNvSpPr>
            <a:spLocks noGrp="1"/>
          </p:cNvSpPr>
          <p:nvPr>
            <p:ph type="sldNum" idx="33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522022C-053A-4325-8D4D-685F27982252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dt" idx="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ftr" idx="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sldNum" idx="4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5F97D5F-3B96-4BAC-B740-C6C172D96B2B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sldNum" idx="7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2D6EAD0-2BA3-4A42-A887-79F8989D0541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4800" strike="noStrike" u="none">
                <a:solidFill>
                  <a:srgbClr val="005493"/>
                </a:solidFill>
                <a:effectLst/>
                <a:uFillTx/>
                <a:latin typeface="IBM Plex Mono SemiBold"/>
                <a:ea typeface="IBM Plex Mono SemiBold"/>
              </a:rPr>
              <a:t>Click to edit Master title style</a:t>
            </a:r>
            <a:endParaRPr b="0" lang="en-US" sz="4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ftr" idx="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5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A81DFAF-4C08-4CD2-87E2-0D284651B7B0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" name="PlaceHolder 5"/>
          <p:cNvSpPr>
            <a:spLocks noGrp="1"/>
          </p:cNvSpPr>
          <p:nvPr>
            <p:ph type="sldNum" idx="15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8E011C4-094C-474C-B8BD-EC9EDE4B029E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sldNum" idx="18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AF06F76-CAAE-4105-A733-C660858B6C6C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28600" indent="-228600" algn="r" defTabSz="914400">
              <a:lnSpc>
                <a:spcPct val="90000"/>
              </a:lnSpc>
              <a:spcBef>
                <a:spcPts val="1001"/>
              </a:spcBef>
              <a:buClr>
                <a:srgbClr val="1c7ddb"/>
              </a:buClr>
              <a:buFont typeface="Arial"/>
              <a:buChar char="•"/>
            </a:pPr>
            <a:r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Click to edit Master text styles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&lt;date/time&gt;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8"/>
          <p:cNvSpPr>
            <a:spLocks noGrp="1"/>
          </p:cNvSpPr>
          <p:nvPr>
            <p:ph type="sldNum" idx="2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324A699-019F-4345-AE1A-A41D11178C18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5"/>
          <p:cNvSpPr/>
          <p:nvPr/>
        </p:nvSpPr>
        <p:spPr>
          <a:xfrm>
            <a:off x="888480" y="4568760"/>
            <a:ext cx="2514240" cy="6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2"/>
                </a:solidFill>
                <a:effectLst/>
                <a:uFillTx/>
                <a:latin typeface="Abadi"/>
                <a:ea typeface="SF Pro"/>
              </a:rPr>
              <a:t>James Goedmakers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2"/>
                </a:solidFill>
                <a:effectLst/>
                <a:uFillTx/>
                <a:latin typeface="Abadi"/>
                <a:ea typeface="SF Pro"/>
              </a:rPr>
              <a:t>11/28/2025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70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noFill/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Describe how data were processed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You need to present your data wrangling process using key phrases and flowcharts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Data Wrangling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F318426-DF11-4F20-A239-990DD69EE966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Summarize what charts were plotted and why you used those charts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EDA with Data Visualization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77AF111-1F76-4AB3-BD92-2B4DF2192421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Using bullet point format, summarize the SQL queries you performed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EDA with SQL notebook, as an external reference and peer-review purpose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EDA with SQL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323A41B-328E-4BBF-9F2A-FE46C8C9A865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Summarize what map objects such as markers, circles, lines, etc. you created and added to a folium map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why you added those objects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0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Build an Interactive Map with Folium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504DC74-CD08-44B3-9200-C175A893A848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Summarize what plots/graphs and interactions you have added to a dashboard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why you added those plots and interactions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Plotly Dash lab, as an external reference and peer-review purpose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0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Build a Dashboard with Plotly Dash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4CE89C6-17A8-49CB-A620-993D173DAC5D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Summarize how you built, evaluated, improved, and found the best performing classification model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You need present your model development process using key phrases and flowchart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0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Predictive Analysis (Classification)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237C629-8036-4627-BA3C-DD441A3A79CD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ontent Placeholder 2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Exploratory data analysis results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Interactive analytics demo in screenshots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Predictive analysis results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499"/>
              </a:spcBef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defTabSz="9144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Results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B7219D5-5AEB-4D36-98A1-442977E1199A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Box 1"/>
          <p:cNvSpPr/>
          <p:nvPr/>
        </p:nvSpPr>
        <p:spPr>
          <a:xfrm>
            <a:off x="798120" y="2529720"/>
            <a:ext cx="1058040" cy="36900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2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scatter plot of Flight Number vs. Launch Site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0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Flight Number vs. Launch Site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A71F14B-3F41-4582-AA1A-1C19B873DEE0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scatter plot of Payload vs. Launch Site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Payload vs. Launch Site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CDD6FDC-74D9-4593-A565-DA4263DF0724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ldNum" idx="37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A34AA46-9587-4BB0-99AC-3A5D718BAEC2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" name="Content Placeholder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Executive Summary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Introduction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Methodology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Results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Conclusion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Appendix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Outline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bar chart for the success rate of each orbit type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Success Rate vs. Orbit Type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AD84851-C610-4727-9A7A-44BCD60A0B8F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scatter point of Flight number vs. Orbit type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Flight Number vs. Orbit Type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E440868-D943-40B9-89B2-D6FB288FFA19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scatter point of payload vs. orbit type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Payload vs. Orbit Type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BE8F4EC-B4AB-451E-B15B-E29293AF90FA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a 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line chart of yearly average success rate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scatter plot with explanations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Launch Success Yearly Trend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8B833D1-BA67-45F0-90D3-59B989295462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Find the names of the unique launch sites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All Launch Site Names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B8EDBBE-30D7-483F-B81C-0DE27C062000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Find 5 records where launch sites begin with `CCA`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Launch Site Names Begin with 'CCA'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A9E1693-44FF-4070-8441-254CD2233E6F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Calculate the total payload carried by boosters from NASA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Total Payload Mass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ED7100C-2DA2-48EB-966E-5B92726766A6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Calculate the average payload mass carried by booster version F9 v1.1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Average Payload Mass by F9 v1.1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1CB8E3E-DB32-4EBE-8382-523FA08CF48A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Find the dates of the first successful landing outcome on ground pad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First Successful Ground Landing Date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8D2FCA7-CFF7-448B-A12F-3748F0872657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2500" lnSpcReduction="1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49CDBA6-5A1E-4D82-884A-A83CF01370A6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sldNum" idx="38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</a:pPr>
            <a:fld id="{062F1B5D-35C0-4B0B-9A33-FD281E6468B2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" name="Content Placeholder 2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92500" lnSpcReduction="9999"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Summary of methodologies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Summary of all results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Executive Summary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Calculate the total number of successful and failure mission outcomes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0000" lnSpcReduction="1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D7BCD55-CA17-4084-99A5-D1080516FF5C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List the names of the booster which have carried the maximum payload mass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Boosters Carried Maximum Payload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5000816-D805-4896-B7A4-0283CD17F871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2015 Launch Records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96ADEF6-3715-43F6-AE9B-9BDC8E345EF1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query result with a short explanation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0000" lnSpcReduction="1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AF82EF8-63B7-492D-A709-97671E530021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Box 6"/>
          <p:cNvSpPr/>
          <p:nvPr/>
        </p:nvSpPr>
        <p:spPr>
          <a:xfrm>
            <a:off x="798120" y="2529720"/>
            <a:ext cx="1058040" cy="36900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3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&lt;Folium map screenshot 1&gt; title with an appropriate title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4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&lt;Folium Map Screenshot 1&gt;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EDF30FB-BE62-4823-99E1-80D799C75E93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&lt;Folium map screenshot 2&gt; title with an appropriate title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  <a:ea typeface="Calibri"/>
              </a:rPr>
              <a:t>Explain the important elements and findings on the screenshot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4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&lt;Folium Map Screenshot 2&gt;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0F34329-5AA2-4163-9729-E88AEA043087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&lt;Folium map screenshot 3&gt; title with an appropriate title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4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&lt;Folium Map Screenshot 3&gt;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CBC9CA0-4C0E-4399-9571-25D3575FEA55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Box 1"/>
          <p:cNvSpPr/>
          <p:nvPr/>
        </p:nvSpPr>
        <p:spPr>
          <a:xfrm>
            <a:off x="798120" y="2529720"/>
            <a:ext cx="1058040" cy="36900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4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&lt;Dashboard screenshot 1&gt; title with an appropriate title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launch success count for all sites, in a piechart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4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&lt;Dashboard Screenshot 1&gt;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0F6D693-82DD-4F29-91DA-8724128BDBBB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sldNum" idx="39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</a:pPr>
            <a:fld id="{27D91A7E-DFA4-48EB-889B-28E466490F3F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" name="Title 1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Introduction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Content Placeholder 2"/>
          <p:cNvSpPr/>
          <p:nvPr/>
        </p:nvSpPr>
        <p:spPr>
          <a:xfrm>
            <a:off x="958680" y="2521440"/>
            <a:ext cx="5660640" cy="189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Project background and context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Problems you want to find answers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&lt;Dashboard screenshot 2&gt; title with an appropriate title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screenshot of the piechart for the launch site with highest launch success ratio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5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&lt;Dashboard Screenshot 2&gt;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E6AC750-F92F-406C-8646-BC04EF89236A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Replace &lt;Dashboard screenshot 3&gt; title with an appropriate title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5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&lt;Dashboard Screenshot 3&gt;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DD716D1-F2F9-4282-A634-FAF278AAAA75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Box 1"/>
          <p:cNvSpPr/>
          <p:nvPr/>
        </p:nvSpPr>
        <p:spPr>
          <a:xfrm>
            <a:off x="798120" y="2529720"/>
            <a:ext cx="1058040" cy="36900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5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Visualize the built model accuracy for all built classification models, in a bar chart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Find which model has the highest classification accuracy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5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Classification Accuracy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F388DA1-D327-489B-B869-92BAD02C5F95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Show the confusion matrix of the best performing model with an explanation 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5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Confusion Matrix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24ADB50-48C4-48C0-A499-B598F1771467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Point 1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Point 2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Point 3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Point 4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…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6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Conclusions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F022FA2-7514-4479-90D9-9B7E76A71339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6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Appendix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323C1F0-1DC2-446C-982B-9AAACFE0BE3D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ldNum" idx="40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AF4A846-6E55-4DF7-8647-DC75A703E910}" type="slidenum">
              <a:rPr b="0" lang="en-US" sz="16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&lt;number&gt;</a:t>
            </a:fld>
            <a:endParaRPr b="0" lang="en-US" sz="16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1" name="TextBox 1"/>
          <p:cNvSpPr/>
          <p:nvPr/>
        </p:nvSpPr>
        <p:spPr>
          <a:xfrm>
            <a:off x="765360" y="2812680"/>
            <a:ext cx="1058040" cy="36900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Section 1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ontent Placeholder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25000" lnSpcReduction="19999"/>
          </a:bodyPr>
          <a:p>
            <a:pPr defTabSz="914400"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trike="noStrike" u="none">
                <a:solidFill>
                  <a:srgbClr val="0b49cb"/>
                </a:solidFill>
                <a:effectLst/>
                <a:uFillTx/>
                <a:latin typeface="Abadi"/>
              </a:rPr>
              <a:t>Executive Summary</a:t>
            </a:r>
            <a:endParaRPr b="0" lang="en-US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Data collection methodology:</a:t>
            </a:r>
            <a:endParaRPr b="0" lang="en-US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trike="noStrike" u="none">
                <a:solidFill>
                  <a:schemeClr val="lt2">
                    <a:lumMod val="50000"/>
                  </a:schemeClr>
                </a:solidFill>
                <a:effectLst/>
                <a:uFillTx/>
                <a:latin typeface="Abadi"/>
              </a:rPr>
              <a:t>Describe how data was collected </a:t>
            </a:r>
            <a:endParaRPr b="0" lang="en-US" sz="7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Perform data wrangling</a:t>
            </a:r>
            <a:endParaRPr b="0" lang="en-US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trike="noStrike" u="none">
                <a:solidFill>
                  <a:schemeClr val="lt2">
                    <a:lumMod val="50000"/>
                  </a:schemeClr>
                </a:solidFill>
                <a:effectLst/>
                <a:uFillTx/>
                <a:latin typeface="Abadi"/>
              </a:rPr>
              <a:t>Describe how data was processed</a:t>
            </a:r>
            <a:endParaRPr b="0" lang="en-US" sz="7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Perform exploratory data analysis (EDA) using visualization and SQL</a:t>
            </a:r>
            <a:endParaRPr b="0" lang="en-US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Perform interactive visual analytics using Folium and Plotly Dash</a:t>
            </a:r>
            <a:endParaRPr b="0" lang="en-US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Perform predictive analysis using classification models</a:t>
            </a:r>
            <a:endParaRPr b="0" lang="en-US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trike="noStrike" u="none">
                <a:solidFill>
                  <a:schemeClr val="lt2">
                    <a:lumMod val="50000"/>
                  </a:schemeClr>
                </a:solidFill>
                <a:effectLst/>
                <a:uFillTx/>
                <a:latin typeface="Abadi"/>
              </a:rPr>
              <a:t>How to build, tune, evaluate classification models</a:t>
            </a:r>
            <a:endParaRPr b="0" lang="en-US" sz="7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8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Methodology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26B7944-57CE-44B2-957A-2A91F3DE8A8C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Describe how data sets were collected. 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You need to present your data collection process use key phrases and flowcharts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Data Collection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A35AA0A-0C43-4D73-8EB2-18AF39C12679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Place your flowchart of SpaceX API calls here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data collection with SpaceX REST calls using key phrases and flowcharts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the completed SpaceX API calls notebook </a:t>
            </a:r>
            <a:r>
              <a:rPr b="0" lang="en-US" sz="22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(must include completed code cell and outcome cell), </a:t>
            </a: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as an external reference and peer-review purpose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Data Collection – SpaceX API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99FC283-5BD0-4C38-A266-192C9386915F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Present your web scraping process using key phrases and flowcharts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trike="noStrike" u="none">
                <a:solidFill>
                  <a:schemeClr val="accent3">
                    <a:lumMod val="25000"/>
                  </a:schemeClr>
                </a:solidFill>
                <a:effectLst/>
                <a:uFillTx/>
                <a:latin typeface="Abadi"/>
              </a:rPr>
              <a:t>Add the GitHub URL of the completed web scraping notebook, as an external reference and peer-review purpose</a:t>
            </a:r>
            <a:endParaRPr b="0" lang="en-US" sz="2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defTabSz="914400">
              <a:lnSpc>
                <a:spcPct val="90000"/>
              </a:lnSpc>
            </a:pPr>
            <a:endParaRPr b="0" lang="en-US" sz="4000" strike="noStrike" u="none">
              <a:solidFill>
                <a:srgbClr val="1c7ddb"/>
              </a:solidFill>
              <a:effectLst/>
              <a:uFillTx/>
              <a:latin typeface="Abadi"/>
              <a:ea typeface="IBM Plex Mono SemiBold"/>
            </a:endParaRPr>
          </a:p>
        </p:txBody>
      </p:sp>
      <p:sp>
        <p:nvSpPr>
          <p:cNvPr id="91" name="Title 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92500" lnSpcReduction="9999"/>
          </a:bodyPr>
          <a:p>
            <a:pPr defTabSz="914400">
              <a:lnSpc>
                <a:spcPct val="90000"/>
              </a:lnSpc>
            </a:pPr>
            <a:r>
              <a:rPr b="0" lang="en-US" sz="4000" strike="noStrike" u="none">
                <a:solidFill>
                  <a:srgbClr val="0b49cb"/>
                </a:solidFill>
                <a:effectLst/>
                <a:uFillTx/>
                <a:latin typeface="Abadi"/>
                <a:ea typeface="IBM Plex Mono SemiBold"/>
              </a:rPr>
              <a:t>Data Collection - Scraping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2" name="Content Placeholder 4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trike="noStrike" u="none">
                <a:solidFill>
                  <a:srgbClr val="1c7ddb"/>
                </a:solidFill>
                <a:effectLst/>
                <a:uFillTx/>
                <a:latin typeface="Abadi"/>
              </a:rPr>
              <a:t>Place your flowchart of web scraping here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568B70A-636C-4E82-A439-A1C7D133D806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</TotalTime>
  <Application>LibreOffice/25.8.2.2$Linux_X86_64 LibreOffice_project/e04df5449cdfe4a4fe52679579a11ab9acf49d46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2025-11-28T12:53:07Z</dcterms:modified>
  <cp:revision>199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